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rgbClr val="375A7D"/>
          </a:solidFill>
        </a:fill>
      </a:tcStyle>
    </a:wholeTbl>
    <a:band2H>
      <a:tcTxStyle b="def" i="def"/>
      <a:tcStyle>
        <a:tcBdr/>
        <a:fill>
          <a:solidFill>
            <a:srgbClr val="3B749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rgbClr val="53D5FD"/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53D5FD"/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53D5FD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Medium"/>
          <a:ea typeface="Avenir Medium"/>
          <a:cs typeface="Avenir Medium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381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A0A0A">
              <a:alpha val="92000"/>
            </a:srgbClr>
          </a:solidFill>
        </a:fill>
      </a:tcStyle>
    </a:band2H>
    <a:firstCol>
      <a:tcTxStyle b="off" i="off">
        <a:font>
          <a:latin typeface="Avenir Medium"/>
          <a:ea typeface="Avenir Medium"/>
          <a:cs typeface="Avenir Medium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635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381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Medium"/>
          <a:ea typeface="Avenir Medium"/>
          <a:cs typeface="Aveni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635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Medium"/>
          <a:ea typeface="Avenir Medium"/>
          <a:cs typeface="Aveni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635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EDFF">
              <a:alpha val="24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2">
              <a:satOff val="-5186"/>
              <a:lumOff val="-1238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satOff val="-5186"/>
              <a:lumOff val="-2840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D6D6D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080">
              <a:alpha val="32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41B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D2600">
              <a:alpha val="8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4F4F"/>
              </a:solidFill>
              <a:prstDash val="solid"/>
              <a:miter lim="400000"/>
            </a:ln>
          </a:top>
          <a:bottom>
            <a:ln w="12700" cap="flat">
              <a:solidFill>
                <a:srgbClr val="4F4F4F"/>
              </a:solidFill>
              <a:prstDash val="solid"/>
              <a:miter lim="400000"/>
            </a:ln>
          </a:bottom>
          <a:insideH>
            <a:ln w="12700" cap="flat">
              <a:solidFill>
                <a:srgbClr val="4F4F4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4F4F"/>
              </a:solidFill>
              <a:prstDash val="solid"/>
              <a:miter lim="400000"/>
            </a:ln>
          </a:top>
          <a:bottom>
            <a:ln w="12700" cap="flat">
              <a:solidFill>
                <a:srgbClr val="4F4F4F"/>
              </a:solidFill>
              <a:prstDash val="solid"/>
              <a:miter lim="400000"/>
            </a:ln>
          </a:bottom>
          <a:insideH>
            <a:ln w="12700" cap="flat">
              <a:solidFill>
                <a:srgbClr val="4F4F4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79797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chemeClr val="accent2">
            <a:satOff val="44164"/>
            <a:lumOff val="14231"/>
          </a:schemeClr>
        </a:fontRef>
        <a:schemeClr val="accent2">
          <a:satOff val="44164"/>
          <a:lumOff val="1423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79797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7" name="Shape 13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31900" y="6032500"/>
            <a:ext cx="21907500" cy="3124200"/>
          </a:xfrm>
          <a:prstGeom prst="rect">
            <a:avLst/>
          </a:prstGeom>
        </p:spPr>
        <p:txBody>
          <a:bodyPr/>
          <a:lstStyle>
            <a:lvl1pPr>
              <a:defRPr spc="1375" sz="86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31900" y="4775200"/>
            <a:ext cx="21907500" cy="12446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Image"/>
          <p:cNvSpPr/>
          <p:nvPr>
            <p:ph type="pic" sz="half" idx="21"/>
          </p:nvPr>
        </p:nvSpPr>
        <p:spPr>
          <a:xfrm>
            <a:off x="11907501" y="5275274"/>
            <a:ext cx="12700001" cy="87811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4" name="143918632_1620x1622.jpeg"/>
          <p:cNvSpPr/>
          <p:nvPr>
            <p:ph type="pic" idx="22"/>
          </p:nvPr>
        </p:nvSpPr>
        <p:spPr>
          <a:xfrm>
            <a:off x="12192000" y="-2387600"/>
            <a:ext cx="12192000" cy="1220705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5" name="Image"/>
          <p:cNvSpPr/>
          <p:nvPr>
            <p:ph type="pic" idx="23"/>
          </p:nvPr>
        </p:nvSpPr>
        <p:spPr>
          <a:xfrm>
            <a:off x="-114300" y="-139700"/>
            <a:ext cx="12458700" cy="1400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–Johnny Appleseed"/>
          <p:cNvSpPr txBox="1"/>
          <p:nvPr>
            <p:ph type="body" sz="quarter" idx="21"/>
          </p:nvPr>
        </p:nvSpPr>
        <p:spPr>
          <a:xfrm>
            <a:off x="2374900" y="8991600"/>
            <a:ext cx="19621500" cy="6604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04" name="“Type a quote here.”"/>
          <p:cNvSpPr txBox="1"/>
          <p:nvPr>
            <p:ph type="body" sz="quarter" idx="22"/>
          </p:nvPr>
        </p:nvSpPr>
        <p:spPr>
          <a:xfrm>
            <a:off x="2374900" y="5999360"/>
            <a:ext cx="19621500" cy="965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–Johnny Appleseed"/>
          <p:cNvSpPr txBox="1"/>
          <p:nvPr>
            <p:ph type="body" sz="quarter" idx="21"/>
          </p:nvPr>
        </p:nvSpPr>
        <p:spPr>
          <a:xfrm>
            <a:off x="2374900" y="4165600"/>
            <a:ext cx="19621500" cy="660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13" name="“Type a quote here.”"/>
          <p:cNvSpPr txBox="1"/>
          <p:nvPr>
            <p:ph type="body" sz="quarter" idx="22"/>
          </p:nvPr>
        </p:nvSpPr>
        <p:spPr>
          <a:xfrm>
            <a:off x="2374900" y="1917700"/>
            <a:ext cx="19621500" cy="9652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14" name="Image"/>
          <p:cNvSpPr/>
          <p:nvPr>
            <p:ph type="pic" idx="23"/>
          </p:nvPr>
        </p:nvSpPr>
        <p:spPr>
          <a:xfrm>
            <a:off x="-76200" y="3950692"/>
            <a:ext cx="24536400" cy="1336319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Image"/>
          <p:cNvSpPr/>
          <p:nvPr>
            <p:ph type="pic" idx="21"/>
          </p:nvPr>
        </p:nvSpPr>
        <p:spPr>
          <a:xfrm>
            <a:off x="0" y="-1587500"/>
            <a:ext cx="24383997" cy="168597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21"/>
          </p:nvPr>
        </p:nvSpPr>
        <p:spPr>
          <a:xfrm>
            <a:off x="0" y="-1587500"/>
            <a:ext cx="24383997" cy="168597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31900" y="1409700"/>
            <a:ext cx="21907500" cy="2057400"/>
          </a:xfrm>
          <a:prstGeom prst="rect">
            <a:avLst/>
          </a:prstGeom>
        </p:spPr>
        <p:txBody>
          <a:bodyPr/>
          <a:lstStyle>
            <a:lvl1pPr>
              <a:defRPr spc="1375" sz="8600"/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31900" y="698500"/>
            <a:ext cx="21907500" cy="7112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512" sz="3200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512" sz="3200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512" sz="3200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512" sz="3200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512" sz="3200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Image"/>
          <p:cNvSpPr/>
          <p:nvPr>
            <p:ph type="pic" idx="21"/>
          </p:nvPr>
        </p:nvSpPr>
        <p:spPr>
          <a:xfrm>
            <a:off x="0" y="2680692"/>
            <a:ext cx="24434800" cy="1330786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xfrm>
            <a:off x="1231900" y="1409700"/>
            <a:ext cx="21907500" cy="2057400"/>
          </a:xfrm>
          <a:prstGeom prst="rect">
            <a:avLst/>
          </a:prstGeom>
        </p:spPr>
        <p:txBody>
          <a:bodyPr/>
          <a:lstStyle>
            <a:lvl1pPr>
              <a:defRPr spc="1375" sz="8600"/>
            </a:lvl1pPr>
          </a:lstStyle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1231900" y="698500"/>
            <a:ext cx="21907500" cy="7112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512" sz="3200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512" sz="3200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512" sz="3200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512" sz="3200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512" sz="3200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/>
          <p:nvPr>
            <p:ph type="title"/>
          </p:nvPr>
        </p:nvSpPr>
        <p:spPr>
          <a:xfrm>
            <a:off x="1231900" y="5295900"/>
            <a:ext cx="21907500" cy="3124200"/>
          </a:xfrm>
          <a:prstGeom prst="rect">
            <a:avLst/>
          </a:prstGeom>
        </p:spPr>
        <p:txBody>
          <a:bodyPr anchor="ctr"/>
          <a:lstStyle>
            <a:lvl1pPr>
              <a:defRPr spc="1375" sz="8600"/>
            </a:lvl1pPr>
          </a:lstStyle>
          <a:p>
            <a:pPr/>
            <a:r>
              <a:t>Title Text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Image"/>
          <p:cNvSpPr/>
          <p:nvPr>
            <p:ph type="pic" idx="21"/>
          </p:nvPr>
        </p:nvSpPr>
        <p:spPr>
          <a:xfrm>
            <a:off x="11299229" y="-38100"/>
            <a:ext cx="13756503" cy="1377348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9" name="Title Text"/>
          <p:cNvSpPr txBox="1"/>
          <p:nvPr>
            <p:ph type="title"/>
          </p:nvPr>
        </p:nvSpPr>
        <p:spPr>
          <a:xfrm>
            <a:off x="1028700" y="6057900"/>
            <a:ext cx="10147300" cy="4191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0" name="Body Level One…"/>
          <p:cNvSpPr txBox="1"/>
          <p:nvPr>
            <p:ph type="body" sz="quarter" idx="1"/>
          </p:nvPr>
        </p:nvSpPr>
        <p:spPr>
          <a:xfrm>
            <a:off x="1028700" y="4813300"/>
            <a:ext cx="10147300" cy="12446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Image"/>
          <p:cNvSpPr/>
          <p:nvPr>
            <p:ph type="pic" idx="21"/>
          </p:nvPr>
        </p:nvSpPr>
        <p:spPr>
          <a:xfrm>
            <a:off x="11303000" y="-38100"/>
            <a:ext cx="13756502" cy="1377348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xfrm>
            <a:off x="1244600" y="863600"/>
            <a:ext cx="9525000" cy="2603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sz="half" idx="1"/>
          </p:nvPr>
        </p:nvSpPr>
        <p:spPr>
          <a:xfrm>
            <a:off x="1244600" y="3962400"/>
            <a:ext cx="9525000" cy="8521700"/>
          </a:xfrm>
          <a:prstGeom prst="rect">
            <a:avLst/>
          </a:prstGeom>
        </p:spPr>
        <p:txBody>
          <a:bodyPr/>
          <a:lstStyle>
            <a:lvl1pPr marL="546100" indent="-546100">
              <a:spcBef>
                <a:spcPts val="4500"/>
              </a:spcBef>
              <a:defRPr sz="4200"/>
            </a:lvl1pPr>
            <a:lvl2pPr marL="1092200" indent="-546100">
              <a:spcBef>
                <a:spcPts val="4500"/>
              </a:spcBef>
              <a:defRPr sz="4200"/>
            </a:lvl2pPr>
            <a:lvl3pPr marL="1638300" indent="-546100">
              <a:spcBef>
                <a:spcPts val="4500"/>
              </a:spcBef>
              <a:defRPr sz="4200"/>
            </a:lvl3pPr>
            <a:lvl4pPr marL="2184400" indent="-546100">
              <a:spcBef>
                <a:spcPts val="4500"/>
              </a:spcBef>
              <a:defRPr sz="4200"/>
            </a:lvl4pPr>
            <a:lvl5pPr marL="2730500" indent="-546100">
              <a:spcBef>
                <a:spcPts val="4500"/>
              </a:spcBef>
              <a:defRPr sz="4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Body Level One…"/>
          <p:cNvSpPr txBox="1"/>
          <p:nvPr>
            <p:ph type="body" idx="1"/>
          </p:nvPr>
        </p:nvSpPr>
        <p:spPr>
          <a:xfrm>
            <a:off x="1231900" y="2133600"/>
            <a:ext cx="21907500" cy="94488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231900" y="863600"/>
            <a:ext cx="21907500" cy="200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231900" y="2844800"/>
            <a:ext cx="21907500" cy="9448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0793" y="13049250"/>
            <a:ext cx="431293" cy="5207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992" strike="noStrike" sz="62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992" strike="noStrike" sz="62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992" strike="noStrike" sz="62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992" strike="noStrike" sz="62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992" strike="noStrike" sz="62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992" strike="noStrike" sz="62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992" strike="noStrike" sz="62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992" strike="noStrike" sz="62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992" strike="noStrike" sz="62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16.png"/><Relationship Id="rId8" Type="http://schemas.openxmlformats.org/officeDocument/2006/relationships/image" Target="../media/image22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9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0.png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Adventure Project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Adventure Project</a:t>
            </a:r>
          </a:p>
        </p:txBody>
      </p:sp>
      <p:sp>
        <p:nvSpPr>
          <p:cNvPr id="140" name="Outdoor Collaboration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Outdoor Collaboration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Layers"/>
          <p:cNvSpPr/>
          <p:nvPr/>
        </p:nvSpPr>
        <p:spPr>
          <a:xfrm>
            <a:off x="-1136" y="-3309"/>
            <a:ext cx="5529533" cy="10065357"/>
          </a:xfrm>
          <a:prstGeom prst="rect">
            <a:avLst/>
          </a:prstGeom>
          <a:ln w="12700">
            <a:solidFill>
              <a:schemeClr val="accent2">
                <a:satOff val="44164"/>
                <a:lumOff val="14231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Medium"/>
                <a:ea typeface="Avenir Medium"/>
                <a:cs typeface="Avenir Medium"/>
                <a:sym typeface="Avenir Medium"/>
              </a:defRPr>
            </a:lvl1pPr>
          </a:lstStyle>
          <a:p>
            <a:pPr/>
            <a:r>
              <a:t>Layers</a:t>
            </a:r>
          </a:p>
        </p:txBody>
      </p:sp>
      <p:pic>
        <p:nvPicPr>
          <p:cNvPr id="183" name="Detailed Map.png" descr="Detailed Ma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12036" y="576"/>
            <a:ext cx="13453589" cy="10074302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Adventure List"/>
          <p:cNvSpPr/>
          <p:nvPr/>
        </p:nvSpPr>
        <p:spPr>
          <a:xfrm>
            <a:off x="18951661" y="-77498"/>
            <a:ext cx="5440632" cy="10065357"/>
          </a:xfrm>
          <a:prstGeom prst="rect">
            <a:avLst/>
          </a:prstGeom>
          <a:ln w="12700">
            <a:solidFill>
              <a:schemeClr val="accent2">
                <a:satOff val="44164"/>
                <a:lumOff val="14231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Medium"/>
                <a:ea typeface="Avenir Medium"/>
                <a:cs typeface="Avenir Medium"/>
                <a:sym typeface="Avenir Medium"/>
              </a:defRPr>
            </a:lvl1pPr>
          </a:lstStyle>
          <a:p>
            <a:pPr/>
            <a:r>
              <a:t>Adventure List</a:t>
            </a:r>
          </a:p>
        </p:txBody>
      </p:sp>
      <p:sp>
        <p:nvSpPr>
          <p:cNvPr id="185" name="Planning: Time &amp; Travel"/>
          <p:cNvSpPr/>
          <p:nvPr/>
        </p:nvSpPr>
        <p:spPr>
          <a:xfrm>
            <a:off x="-33708" y="10030476"/>
            <a:ext cx="12056714" cy="3653675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Medium"/>
                <a:ea typeface="Avenir Medium"/>
                <a:cs typeface="Avenir Medium"/>
                <a:sym typeface="Avenir Medium"/>
              </a:defRPr>
            </a:pPr>
            <a:r>
              <a:t>                          Planning: Time &amp; Travel</a:t>
            </a:r>
          </a:p>
        </p:txBody>
      </p:sp>
      <p:sp>
        <p:nvSpPr>
          <p:cNvPr id="186" name="Weather Trends/Forecast"/>
          <p:cNvSpPr/>
          <p:nvPr/>
        </p:nvSpPr>
        <p:spPr>
          <a:xfrm>
            <a:off x="11975221" y="10033684"/>
            <a:ext cx="12431715" cy="3652956"/>
          </a:xfrm>
          <a:prstGeom prst="rect">
            <a:avLst/>
          </a:prstGeom>
          <a:ln w="12700">
            <a:solidFill>
              <a:schemeClr val="accent2">
                <a:satOff val="44164"/>
                <a:lumOff val="14231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Medium"/>
                <a:ea typeface="Avenir Medium"/>
                <a:cs typeface="Avenir Medium"/>
                <a:sym typeface="Avenir Medium"/>
              </a:defRPr>
            </a:lvl1pPr>
          </a:lstStyle>
          <a:p>
            <a:pPr/>
            <a:r>
              <a:t>  Weather Trends/Forecast</a:t>
            </a:r>
          </a:p>
        </p:txBody>
      </p:sp>
      <p:grpSp>
        <p:nvGrpSpPr>
          <p:cNvPr id="193" name="Group"/>
          <p:cNvGrpSpPr/>
          <p:nvPr/>
        </p:nvGrpSpPr>
        <p:grpSpPr>
          <a:xfrm>
            <a:off x="13480429" y="2180721"/>
            <a:ext cx="1595406" cy="1051543"/>
            <a:chOff x="0" y="0"/>
            <a:chExt cx="1595405" cy="1051542"/>
          </a:xfrm>
        </p:grpSpPr>
        <p:grpSp>
          <p:nvGrpSpPr>
            <p:cNvPr id="189" name="Group"/>
            <p:cNvGrpSpPr/>
            <p:nvPr/>
          </p:nvGrpSpPr>
          <p:grpSpPr>
            <a:xfrm>
              <a:off x="7926" y="0"/>
              <a:ext cx="1587480" cy="1051543"/>
              <a:chOff x="0" y="0"/>
              <a:chExt cx="1587478" cy="1051542"/>
            </a:xfrm>
          </p:grpSpPr>
          <p:sp>
            <p:nvSpPr>
              <p:cNvPr id="187" name="Rectangle"/>
              <p:cNvSpPr/>
              <p:nvPr/>
            </p:nvSpPr>
            <p:spPr>
              <a:xfrm>
                <a:off x="0" y="0"/>
                <a:ext cx="1587479" cy="92831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BFBFBF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cap="all" spc="512" sz="3200">
                    <a:solidFill>
                      <a:schemeClr val="accent2">
                        <a:satOff val="44164"/>
                        <a:lumOff val="14231"/>
                      </a:schemeClr>
                    </a:solidFill>
                    <a:latin typeface="Avenir Medium"/>
                    <a:ea typeface="Avenir Medium"/>
                    <a:cs typeface="Avenir Medium"/>
                    <a:sym typeface="Avenir Medium"/>
                  </a:defRPr>
                </a:pPr>
              </a:p>
            </p:txBody>
          </p:sp>
          <p:sp>
            <p:nvSpPr>
              <p:cNvPr id="188" name="Triangle"/>
              <p:cNvSpPr/>
              <p:nvPr/>
            </p:nvSpPr>
            <p:spPr>
              <a:xfrm>
                <a:off x="607982" y="922498"/>
                <a:ext cx="251073" cy="1290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cap="all" spc="512" sz="3200">
                    <a:latin typeface="Avenir Medium"/>
                    <a:ea typeface="Avenir Medium"/>
                    <a:cs typeface="Avenir Medium"/>
                    <a:sym typeface="Avenir Medium"/>
                  </a:defRPr>
                </a:pPr>
              </a:p>
            </p:txBody>
          </p:sp>
        </p:grpSp>
        <p:sp>
          <p:nvSpPr>
            <p:cNvPr id="190" name="Climb Name"/>
            <p:cNvSpPr txBox="1"/>
            <p:nvPr/>
          </p:nvSpPr>
          <p:spPr>
            <a:xfrm>
              <a:off x="0" y="7651"/>
              <a:ext cx="1112292" cy="342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400">
                  <a:solidFill>
                    <a:srgbClr val="000000"/>
                  </a:solidFill>
                </a:defRPr>
              </a:lvl1pPr>
            </a:lstStyle>
            <a:p>
              <a:pPr/>
              <a:r>
                <a:t>Climb Name</a:t>
              </a:r>
            </a:p>
          </p:txBody>
        </p:sp>
        <p:pic>
          <p:nvPicPr>
            <p:cNvPr id="191" name="Mtn Logo.png" descr="Mtn Logo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73292" y="612229"/>
              <a:ext cx="225804" cy="2332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2" name="Basic Info"/>
            <p:cNvSpPr txBox="1"/>
            <p:nvPr/>
          </p:nvSpPr>
          <p:spPr>
            <a:xfrm>
              <a:off x="198851" y="253654"/>
              <a:ext cx="709703" cy="292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100">
                  <a:solidFill>
                    <a:srgbClr val="000000"/>
                  </a:solidFill>
                </a:defRPr>
              </a:lvl1pPr>
            </a:lstStyle>
            <a:p>
              <a:pPr/>
              <a:r>
                <a:t>Basic Info</a:t>
              </a:r>
            </a:p>
          </p:txBody>
        </p:sp>
      </p:grpSp>
      <p:sp>
        <p:nvSpPr>
          <p:cNvPr id="194" name="Circle"/>
          <p:cNvSpPr/>
          <p:nvPr/>
        </p:nvSpPr>
        <p:spPr>
          <a:xfrm>
            <a:off x="11454975" y="4930278"/>
            <a:ext cx="121370" cy="129085"/>
          </a:xfrm>
          <a:prstGeom prst="ellipse">
            <a:avLst/>
          </a:prstGeom>
          <a:solidFill>
            <a:schemeClr val="accent3">
              <a:lumOff val="5212"/>
            </a:schemeClr>
          </a:solidFill>
          <a:ln w="12700">
            <a:solidFill>
              <a:schemeClr val="accent5">
                <a:lumOff val="700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cap="all" spc="512" sz="3200">
                <a:latin typeface="Avenir Medium"/>
                <a:ea typeface="Avenir Medium"/>
                <a:cs typeface="Avenir Medium"/>
                <a:sym typeface="Avenir Medium"/>
              </a:defRPr>
            </a:pPr>
          </a:p>
        </p:txBody>
      </p:sp>
      <p:sp>
        <p:nvSpPr>
          <p:cNvPr id="195" name="Oval"/>
          <p:cNvSpPr/>
          <p:nvPr/>
        </p:nvSpPr>
        <p:spPr>
          <a:xfrm>
            <a:off x="19141814" y="246471"/>
            <a:ext cx="258079" cy="243421"/>
          </a:xfrm>
          <a:prstGeom prst="ellipse">
            <a:avLst/>
          </a:prstGeom>
          <a:solidFill>
            <a:schemeClr val="accent3">
              <a:lumOff val="5212"/>
            </a:schemeClr>
          </a:solidFill>
          <a:ln w="12700">
            <a:solidFill>
              <a:schemeClr val="accent5">
                <a:lumOff val="700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cap="all" spc="512" sz="3200">
                <a:latin typeface="Avenir Medium"/>
                <a:ea typeface="Avenir Medium"/>
                <a:cs typeface="Avenir Medium"/>
                <a:sym typeface="Avenir Medium"/>
              </a:defRPr>
            </a:pPr>
          </a:p>
        </p:txBody>
      </p:sp>
      <p:sp>
        <p:nvSpPr>
          <p:cNvPr id="196" name="Hike Name"/>
          <p:cNvSpPr txBox="1"/>
          <p:nvPr/>
        </p:nvSpPr>
        <p:spPr>
          <a:xfrm>
            <a:off x="19480386" y="200733"/>
            <a:ext cx="996900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solidFill>
                  <a:srgbClr val="000000"/>
                </a:solidFill>
              </a:defRPr>
            </a:lvl1pPr>
          </a:lstStyle>
          <a:p>
            <a:pPr/>
            <a:r>
              <a:t>Hike Name</a:t>
            </a:r>
          </a:p>
        </p:txBody>
      </p:sp>
      <p:sp>
        <p:nvSpPr>
          <p:cNvPr id="197" name="Circle"/>
          <p:cNvSpPr/>
          <p:nvPr/>
        </p:nvSpPr>
        <p:spPr>
          <a:xfrm>
            <a:off x="10594379" y="3972611"/>
            <a:ext cx="121371" cy="129085"/>
          </a:xfrm>
          <a:prstGeom prst="ellipse">
            <a:avLst/>
          </a:prstGeom>
          <a:solidFill>
            <a:schemeClr val="accent1">
              <a:hueOff val="-297087"/>
              <a:satOff val="11340"/>
              <a:lumOff val="7366"/>
            </a:schemeClr>
          </a:solidFill>
          <a:ln w="12700">
            <a:solidFill>
              <a:schemeClr val="accent5">
                <a:lumOff val="700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cap="all" spc="512" sz="3200">
                <a:latin typeface="Avenir Medium"/>
                <a:ea typeface="Avenir Medium"/>
                <a:cs typeface="Avenir Medium"/>
                <a:sym typeface="Avenir Medium"/>
              </a:defRPr>
            </a:pPr>
          </a:p>
        </p:txBody>
      </p:sp>
      <p:sp>
        <p:nvSpPr>
          <p:cNvPr id="198" name="Oval"/>
          <p:cNvSpPr/>
          <p:nvPr/>
        </p:nvSpPr>
        <p:spPr>
          <a:xfrm>
            <a:off x="19145428" y="597810"/>
            <a:ext cx="258078" cy="243421"/>
          </a:xfrm>
          <a:prstGeom prst="ellipse">
            <a:avLst/>
          </a:prstGeom>
          <a:solidFill>
            <a:schemeClr val="accent1">
              <a:hueOff val="-297087"/>
              <a:satOff val="11340"/>
              <a:lumOff val="7366"/>
            </a:schemeClr>
          </a:solidFill>
          <a:ln w="12700">
            <a:solidFill>
              <a:schemeClr val="accent5">
                <a:lumOff val="700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cap="all" spc="512" sz="3200">
                <a:latin typeface="Avenir Medium"/>
                <a:ea typeface="Avenir Medium"/>
                <a:cs typeface="Avenir Medium"/>
                <a:sym typeface="Avenir Medium"/>
              </a:defRPr>
            </a:pPr>
          </a:p>
        </p:txBody>
      </p:sp>
      <p:sp>
        <p:nvSpPr>
          <p:cNvPr id="199" name="Climb Name"/>
          <p:cNvSpPr txBox="1"/>
          <p:nvPr/>
        </p:nvSpPr>
        <p:spPr>
          <a:xfrm>
            <a:off x="19493605" y="574506"/>
            <a:ext cx="1112293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solidFill>
                  <a:srgbClr val="000000"/>
                </a:solidFill>
              </a:defRPr>
            </a:lvl1pPr>
          </a:lstStyle>
          <a:p>
            <a:pPr/>
            <a:r>
              <a:t>Climb Name</a:t>
            </a:r>
          </a:p>
        </p:txBody>
      </p:sp>
      <p:sp>
        <p:nvSpPr>
          <p:cNvPr id="200" name="Rectangle"/>
          <p:cNvSpPr/>
          <p:nvPr/>
        </p:nvSpPr>
        <p:spPr>
          <a:xfrm>
            <a:off x="360931" y="544796"/>
            <a:ext cx="274129" cy="246058"/>
          </a:xfrm>
          <a:prstGeom prst="rect">
            <a:avLst/>
          </a:prstGeom>
          <a:ln w="12700">
            <a:solidFill>
              <a:schemeClr val="accent2">
                <a:satOff val="44164"/>
                <a:lumOff val="1423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Medium"/>
                <a:ea typeface="Avenir Medium"/>
                <a:cs typeface="Avenir Medium"/>
                <a:sym typeface="Avenir Medium"/>
              </a:defRPr>
            </a:pPr>
          </a:p>
        </p:txBody>
      </p:sp>
      <p:sp>
        <p:nvSpPr>
          <p:cNvPr id="201" name="Waterfalls"/>
          <p:cNvSpPr txBox="1"/>
          <p:nvPr/>
        </p:nvSpPr>
        <p:spPr>
          <a:xfrm>
            <a:off x="915657" y="517641"/>
            <a:ext cx="891287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solidFill>
                  <a:srgbClr val="000000"/>
                </a:solidFill>
              </a:defRPr>
            </a:lvl1pPr>
          </a:lstStyle>
          <a:p>
            <a:pPr/>
            <a:r>
              <a:t>Waterfalls</a:t>
            </a:r>
          </a:p>
        </p:txBody>
      </p:sp>
      <p:pic>
        <p:nvPicPr>
          <p:cNvPr id="202" name="TempRanges.png" descr="TempRanges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995639" y="12053117"/>
            <a:ext cx="7299229" cy="163603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SunChart.png" descr="SunChart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0952322" y="10107496"/>
            <a:ext cx="3149601" cy="25781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16" name="Group"/>
          <p:cNvGrpSpPr/>
          <p:nvPr/>
        </p:nvGrpSpPr>
        <p:grpSpPr>
          <a:xfrm>
            <a:off x="12605590" y="10295800"/>
            <a:ext cx="6054991" cy="752679"/>
            <a:chOff x="0" y="0"/>
            <a:chExt cx="6054990" cy="752678"/>
          </a:xfrm>
        </p:grpSpPr>
        <p:sp>
          <p:nvSpPr>
            <p:cNvPr id="204" name="Triangle"/>
            <p:cNvSpPr/>
            <p:nvPr/>
          </p:nvSpPr>
          <p:spPr>
            <a:xfrm rot="18780000">
              <a:off x="202772" y="10394"/>
              <a:ext cx="291596" cy="681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hueOff val="-129837"/>
                    <a:lumOff val="6998"/>
                  </a:schemeClr>
                </a:gs>
                <a:gs pos="100000">
                  <a:schemeClr val="accent5">
                    <a:hueOff val="-161200"/>
                    <a:lumOff val="-1194"/>
                    <a:alpha val="60000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512" sz="3200">
                  <a:latin typeface="Avenir Medium"/>
                  <a:ea typeface="Avenir Medium"/>
                  <a:cs typeface="Avenir Medium"/>
                  <a:sym typeface="Avenir Medium"/>
                </a:defRPr>
              </a:pPr>
            </a:p>
          </p:txBody>
        </p:sp>
        <p:sp>
          <p:nvSpPr>
            <p:cNvPr id="205" name="Triangle"/>
            <p:cNvSpPr/>
            <p:nvPr/>
          </p:nvSpPr>
          <p:spPr>
            <a:xfrm rot="360000">
              <a:off x="2221610" y="56089"/>
              <a:ext cx="291596" cy="681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hueOff val="-129837"/>
                    <a:lumOff val="6998"/>
                  </a:schemeClr>
                </a:gs>
                <a:gs pos="100000">
                  <a:schemeClr val="accent5">
                    <a:hueOff val="-161200"/>
                    <a:lumOff val="-1194"/>
                    <a:alpha val="60000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512" sz="3200">
                  <a:latin typeface="Avenir Medium"/>
                  <a:ea typeface="Avenir Medium"/>
                  <a:cs typeface="Avenir Medium"/>
                  <a:sym typeface="Avenir Medium"/>
                </a:defRPr>
              </a:pPr>
            </a:p>
          </p:txBody>
        </p:sp>
        <p:sp>
          <p:nvSpPr>
            <p:cNvPr id="206" name="Triangle"/>
            <p:cNvSpPr/>
            <p:nvPr/>
          </p:nvSpPr>
          <p:spPr>
            <a:xfrm rot="20400000">
              <a:off x="1634120" y="38776"/>
              <a:ext cx="291596" cy="681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hueOff val="-129837"/>
                    <a:lumOff val="6998"/>
                  </a:schemeClr>
                </a:gs>
                <a:gs pos="100000">
                  <a:schemeClr val="accent5">
                    <a:hueOff val="-161200"/>
                    <a:lumOff val="-1194"/>
                    <a:alpha val="60000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512" sz="3200">
                  <a:latin typeface="Avenir Medium"/>
                  <a:ea typeface="Avenir Medium"/>
                  <a:cs typeface="Avenir Medium"/>
                  <a:sym typeface="Avenir Medium"/>
                </a:defRPr>
              </a:pPr>
            </a:p>
          </p:txBody>
        </p:sp>
        <p:sp>
          <p:nvSpPr>
            <p:cNvPr id="207" name="Triangle"/>
            <p:cNvSpPr/>
            <p:nvPr/>
          </p:nvSpPr>
          <p:spPr>
            <a:xfrm rot="18600000">
              <a:off x="689009" y="7866"/>
              <a:ext cx="291596" cy="681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hueOff val="-129837"/>
                    <a:lumOff val="6998"/>
                  </a:schemeClr>
                </a:gs>
                <a:gs pos="100000">
                  <a:schemeClr val="accent5">
                    <a:hueOff val="-161200"/>
                    <a:lumOff val="-1194"/>
                    <a:alpha val="60000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512" sz="3200">
                  <a:latin typeface="Avenir Medium"/>
                  <a:ea typeface="Avenir Medium"/>
                  <a:cs typeface="Avenir Medium"/>
                  <a:sym typeface="Avenir Medium"/>
                </a:defRPr>
              </a:pPr>
            </a:p>
          </p:txBody>
        </p:sp>
        <p:sp>
          <p:nvSpPr>
            <p:cNvPr id="208" name="Triangle"/>
            <p:cNvSpPr/>
            <p:nvPr/>
          </p:nvSpPr>
          <p:spPr>
            <a:xfrm rot="19800000">
              <a:off x="1156112" y="27260"/>
              <a:ext cx="291596" cy="681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hueOff val="-129837"/>
                    <a:lumOff val="6998"/>
                  </a:schemeClr>
                </a:gs>
                <a:gs pos="100000">
                  <a:schemeClr val="accent5">
                    <a:hueOff val="-161200"/>
                    <a:lumOff val="-1194"/>
                    <a:alpha val="60000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512" sz="3200">
                  <a:latin typeface="Avenir Medium"/>
                  <a:ea typeface="Avenir Medium"/>
                  <a:cs typeface="Avenir Medium"/>
                  <a:sym typeface="Avenir Medium"/>
                </a:defRPr>
              </a:pPr>
            </a:p>
          </p:txBody>
        </p:sp>
        <p:sp>
          <p:nvSpPr>
            <p:cNvPr id="209" name="Triangle"/>
            <p:cNvSpPr/>
            <p:nvPr/>
          </p:nvSpPr>
          <p:spPr>
            <a:xfrm rot="780000">
              <a:off x="2740411" y="47311"/>
              <a:ext cx="291596" cy="68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hueOff val="-129837"/>
                    <a:lumOff val="6998"/>
                  </a:schemeClr>
                </a:gs>
                <a:gs pos="100000">
                  <a:schemeClr val="accent5">
                    <a:hueOff val="-161200"/>
                    <a:lumOff val="-1194"/>
                    <a:alpha val="60000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512" sz="3200">
                  <a:latin typeface="Avenir Medium"/>
                  <a:ea typeface="Avenir Medium"/>
                  <a:cs typeface="Avenir Medium"/>
                  <a:sym typeface="Avenir Medium"/>
                </a:defRPr>
              </a:pPr>
            </a:p>
          </p:txBody>
        </p:sp>
        <p:sp>
          <p:nvSpPr>
            <p:cNvPr id="210" name="Triangle"/>
            <p:cNvSpPr/>
            <p:nvPr/>
          </p:nvSpPr>
          <p:spPr>
            <a:xfrm rot="1380000">
              <a:off x="3219862" y="35225"/>
              <a:ext cx="291596" cy="681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hueOff val="-129837"/>
                    <a:lumOff val="6998"/>
                  </a:schemeClr>
                </a:gs>
                <a:gs pos="100000">
                  <a:schemeClr val="accent5">
                    <a:hueOff val="-161200"/>
                    <a:lumOff val="-1194"/>
                    <a:alpha val="60000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512" sz="3200">
                  <a:latin typeface="Avenir Medium"/>
                  <a:ea typeface="Avenir Medium"/>
                  <a:cs typeface="Avenir Medium"/>
                  <a:sym typeface="Avenir Medium"/>
                </a:defRPr>
              </a:pPr>
            </a:p>
          </p:txBody>
        </p:sp>
        <p:sp>
          <p:nvSpPr>
            <p:cNvPr id="211" name="Triangle"/>
            <p:cNvSpPr/>
            <p:nvPr/>
          </p:nvSpPr>
          <p:spPr>
            <a:xfrm rot="17700000">
              <a:off x="5538841" y="-2359"/>
              <a:ext cx="291597" cy="681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hueOff val="-129837"/>
                    <a:lumOff val="6998"/>
                  </a:schemeClr>
                </a:gs>
                <a:gs pos="100000">
                  <a:schemeClr val="accent5">
                    <a:hueOff val="-161200"/>
                    <a:lumOff val="-1194"/>
                    <a:alpha val="60000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512" sz="3200">
                  <a:latin typeface="Avenir Medium"/>
                  <a:ea typeface="Avenir Medium"/>
                  <a:cs typeface="Avenir Medium"/>
                  <a:sym typeface="Avenir Medium"/>
                </a:defRPr>
              </a:pPr>
            </a:p>
          </p:txBody>
        </p:sp>
        <p:sp>
          <p:nvSpPr>
            <p:cNvPr id="212" name="Triangle"/>
            <p:cNvSpPr/>
            <p:nvPr/>
          </p:nvSpPr>
          <p:spPr>
            <a:xfrm rot="18660000">
              <a:off x="5038445" y="8692"/>
              <a:ext cx="291597" cy="681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hueOff val="-129837"/>
                    <a:lumOff val="6998"/>
                  </a:schemeClr>
                </a:gs>
                <a:gs pos="100000">
                  <a:schemeClr val="accent5">
                    <a:hueOff val="-161200"/>
                    <a:lumOff val="-1194"/>
                    <a:alpha val="60000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512" sz="3200">
                  <a:latin typeface="Avenir Medium"/>
                  <a:ea typeface="Avenir Medium"/>
                  <a:cs typeface="Avenir Medium"/>
                  <a:sym typeface="Avenir Medium"/>
                </a:defRPr>
              </a:pPr>
            </a:p>
          </p:txBody>
        </p:sp>
        <p:sp>
          <p:nvSpPr>
            <p:cNvPr id="213" name="Triangle"/>
            <p:cNvSpPr/>
            <p:nvPr/>
          </p:nvSpPr>
          <p:spPr>
            <a:xfrm rot="20580000">
              <a:off x="4533179" y="42396"/>
              <a:ext cx="291596" cy="681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hueOff val="-129837"/>
                    <a:lumOff val="6998"/>
                  </a:schemeClr>
                </a:gs>
                <a:gs pos="100000">
                  <a:schemeClr val="accent5">
                    <a:hueOff val="-161200"/>
                    <a:lumOff val="-1194"/>
                    <a:alpha val="60000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512" sz="3200">
                  <a:latin typeface="Avenir Medium"/>
                  <a:ea typeface="Avenir Medium"/>
                  <a:cs typeface="Avenir Medium"/>
                  <a:sym typeface="Avenir Medium"/>
                </a:defRPr>
              </a:pPr>
            </a:p>
          </p:txBody>
        </p:sp>
        <p:sp>
          <p:nvSpPr>
            <p:cNvPr id="214" name="Triangle"/>
            <p:cNvSpPr/>
            <p:nvPr/>
          </p:nvSpPr>
          <p:spPr>
            <a:xfrm>
              <a:off x="4119514" y="63710"/>
              <a:ext cx="291596" cy="681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hueOff val="-129837"/>
                    <a:lumOff val="6998"/>
                  </a:schemeClr>
                </a:gs>
                <a:gs pos="100000">
                  <a:schemeClr val="accent5">
                    <a:hueOff val="-161200"/>
                    <a:lumOff val="-1194"/>
                    <a:alpha val="60000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512" sz="3200">
                  <a:latin typeface="Avenir Medium"/>
                  <a:ea typeface="Avenir Medium"/>
                  <a:cs typeface="Avenir Medium"/>
                  <a:sym typeface="Avenir Medium"/>
                </a:defRPr>
              </a:pPr>
            </a:p>
          </p:txBody>
        </p:sp>
        <p:sp>
          <p:nvSpPr>
            <p:cNvPr id="215" name="Triangle"/>
            <p:cNvSpPr/>
            <p:nvPr/>
          </p:nvSpPr>
          <p:spPr>
            <a:xfrm rot="840000">
              <a:off x="3706869" y="46073"/>
              <a:ext cx="291597" cy="681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hueOff val="-129837"/>
                    <a:lumOff val="6998"/>
                  </a:schemeClr>
                </a:gs>
                <a:gs pos="100000">
                  <a:schemeClr val="accent5">
                    <a:hueOff val="-161200"/>
                    <a:lumOff val="-1194"/>
                    <a:alpha val="60000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512" sz="3200">
                  <a:latin typeface="Avenir Medium"/>
                  <a:ea typeface="Avenir Medium"/>
                  <a:cs typeface="Avenir Medium"/>
                  <a:sym typeface="Avenir Medium"/>
                </a:defRPr>
              </a:pPr>
            </a:p>
          </p:txBody>
        </p:sp>
      </p:grpSp>
      <p:sp>
        <p:nvSpPr>
          <p:cNvPr id="217" name="Wind Direction"/>
          <p:cNvSpPr txBox="1"/>
          <p:nvPr/>
        </p:nvSpPr>
        <p:spPr>
          <a:xfrm>
            <a:off x="14820410" y="11115899"/>
            <a:ext cx="1304138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solidFill>
                  <a:srgbClr val="000000"/>
                </a:solidFill>
              </a:defRPr>
            </a:lvl1pPr>
          </a:lstStyle>
          <a:p>
            <a:pPr/>
            <a:r>
              <a:t>Wind Direction</a:t>
            </a:r>
          </a:p>
        </p:txBody>
      </p:sp>
      <p:sp>
        <p:nvSpPr>
          <p:cNvPr id="218" name="Direction"/>
          <p:cNvSpPr txBox="1"/>
          <p:nvPr/>
        </p:nvSpPr>
        <p:spPr>
          <a:xfrm>
            <a:off x="22207122" y="12867730"/>
            <a:ext cx="835636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solidFill>
                  <a:srgbClr val="000000"/>
                </a:solidFill>
              </a:defRPr>
            </a:lvl1pPr>
          </a:lstStyle>
          <a:p>
            <a:pPr/>
            <a:r>
              <a:t>Direction</a:t>
            </a:r>
          </a:p>
        </p:txBody>
      </p:sp>
      <p:sp>
        <p:nvSpPr>
          <p:cNvPr id="219" name="Rectangle"/>
          <p:cNvSpPr/>
          <p:nvPr/>
        </p:nvSpPr>
        <p:spPr>
          <a:xfrm>
            <a:off x="365192" y="934808"/>
            <a:ext cx="274129" cy="246059"/>
          </a:xfrm>
          <a:prstGeom prst="rect">
            <a:avLst/>
          </a:prstGeom>
          <a:ln w="12700">
            <a:solidFill>
              <a:schemeClr val="accent3">
                <a:lumOff val="521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Medium"/>
                <a:ea typeface="Avenir Medium"/>
                <a:cs typeface="Avenir Medium"/>
                <a:sym typeface="Avenir Medium"/>
              </a:defRPr>
            </a:pPr>
          </a:p>
        </p:txBody>
      </p:sp>
      <p:sp>
        <p:nvSpPr>
          <p:cNvPr id="220" name="Hikes"/>
          <p:cNvSpPr txBox="1"/>
          <p:nvPr/>
        </p:nvSpPr>
        <p:spPr>
          <a:xfrm>
            <a:off x="952555" y="872585"/>
            <a:ext cx="545466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solidFill>
                  <a:srgbClr val="000000"/>
                </a:solidFill>
              </a:defRPr>
            </a:lvl1pPr>
          </a:lstStyle>
          <a:p>
            <a:pPr/>
            <a:r>
              <a:t>Hikes</a:t>
            </a:r>
          </a:p>
        </p:txBody>
      </p:sp>
      <p:pic>
        <p:nvPicPr>
          <p:cNvPr id="221" name="Screen Shot 2020-07-27 at 8.37.44 AM.png" descr="Screen Shot 2020-07-27 at 8.37.44 AM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33893" y="10088510"/>
            <a:ext cx="4686301" cy="3022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Screen Shot 2020-07-27 at 8.36.00 AM.png" descr="Screen Shot 2020-07-27 at 8.36.00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81450" y="4336963"/>
            <a:ext cx="10858501" cy="9207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4" name="Screen Shot 2020-07-27 at 8.41.00 AM.png" descr="Screen Shot 2020-07-27 at 8.41.00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1946" y="9548887"/>
            <a:ext cx="6070601" cy="4025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25" name="Google Maps &amp; Routes API"/>
          <p:cNvSpPr txBox="1"/>
          <p:nvPr/>
        </p:nvSpPr>
        <p:spPr>
          <a:xfrm>
            <a:off x="-498728" y="3727237"/>
            <a:ext cx="6648800" cy="203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Google Maps &amp; Routes API</a:t>
            </a:r>
          </a:p>
        </p:txBody>
      </p:sp>
      <p:pic>
        <p:nvPicPr>
          <p:cNvPr id="226" name="Screen Shot 2020-07-27 at 8.42.47 AM.png" descr="Screen Shot 2020-07-27 at 8.42.47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146962" y="4340145"/>
            <a:ext cx="6309706" cy="7989563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pic>
        <p:nvPicPr>
          <p:cNvPr id="227" name="Screen Shot 2020-07-27 at 8.44.18 AM.png" descr="Screen Shot 2020-07-27 at 8.44.18 A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7659742" y="465107"/>
            <a:ext cx="5561349" cy="3686737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28" name="Mapbox API"/>
          <p:cNvSpPr txBox="1"/>
          <p:nvPr/>
        </p:nvSpPr>
        <p:spPr>
          <a:xfrm>
            <a:off x="14599802" y="952087"/>
            <a:ext cx="2894389" cy="203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Mapbox API</a:t>
            </a:r>
          </a:p>
        </p:txBody>
      </p:sp>
      <p:pic>
        <p:nvPicPr>
          <p:cNvPr id="229" name="Screen Shot 2020-07-27 at 8.45.37 AM.png" descr="Screen Shot 2020-07-27 at 8.45.37 AM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0008" y="5549813"/>
            <a:ext cx="6111894" cy="4362157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pic>
        <p:nvPicPr>
          <p:cNvPr id="230" name="Screen Shot 2020-07-27 at 8.37.44 AM.png" descr="Screen Shot 2020-07-27 at 8.37.44 AM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726457" y="452115"/>
            <a:ext cx="4686301" cy="3022601"/>
          </a:xfrm>
          <a:prstGeom prst="rect">
            <a:avLst/>
          </a:prstGeom>
          <a:ln w="12700">
            <a:miter lim="400000"/>
          </a:ln>
        </p:spPr>
      </p:pic>
      <p:sp>
        <p:nvSpPr>
          <p:cNvPr id="231" name="Transit API"/>
          <p:cNvSpPr txBox="1"/>
          <p:nvPr/>
        </p:nvSpPr>
        <p:spPr>
          <a:xfrm>
            <a:off x="5205748" y="517994"/>
            <a:ext cx="2894390" cy="203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Transit API</a:t>
            </a:r>
          </a:p>
        </p:txBody>
      </p:sp>
      <p:grpSp>
        <p:nvGrpSpPr>
          <p:cNvPr id="234" name="APIs"/>
          <p:cNvGrpSpPr/>
          <p:nvPr/>
        </p:nvGrpSpPr>
        <p:grpSpPr>
          <a:xfrm>
            <a:off x="595648" y="848194"/>
            <a:ext cx="2970590" cy="1219201"/>
            <a:chOff x="0" y="0"/>
            <a:chExt cx="2970588" cy="1219200"/>
          </a:xfrm>
        </p:grpSpPr>
        <p:sp>
          <p:nvSpPr>
            <p:cNvPr id="233" name="APIs"/>
            <p:cNvSpPr txBox="1"/>
            <p:nvPr/>
          </p:nvSpPr>
          <p:spPr>
            <a:xfrm>
              <a:off x="38100" y="38100"/>
              <a:ext cx="2894389" cy="1143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/>
              <a:r>
                <a:t>APIs</a:t>
              </a:r>
            </a:p>
          </p:txBody>
        </p:sp>
        <p:pic>
          <p:nvPicPr>
            <p:cNvPr id="232" name="APIs APIs" descr="APIs APIs"/>
            <p:cNvPicPr>
              <a:picLocks noChangeAspect="0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0" y="0"/>
              <a:ext cx="2970589" cy="1219200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rrent Stat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Current State</a:t>
            </a:r>
          </a:p>
        </p:txBody>
      </p:sp>
      <p:sp>
        <p:nvSpPr>
          <p:cNvPr id="237" name="C# ASP NET Framework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66700" indent="-266700" defTabSz="346709">
              <a:spcBef>
                <a:spcPts val="2400"/>
              </a:spcBef>
              <a:defRPr sz="2100"/>
            </a:pPr>
            <a:r>
              <a:t>C# ASP NET Framework</a:t>
            </a:r>
          </a:p>
          <a:p>
            <a:pPr marL="266700" indent="-266700" defTabSz="346709">
              <a:spcBef>
                <a:spcPts val="2400"/>
              </a:spcBef>
              <a:defRPr sz="2100"/>
            </a:pPr>
            <a:r>
              <a:t>APIs working:</a:t>
            </a:r>
          </a:p>
          <a:p>
            <a:pPr lvl="1" marL="533400" indent="-266700" defTabSz="346709">
              <a:spcBef>
                <a:spcPts val="2400"/>
              </a:spcBef>
              <a:defRPr sz="2100"/>
            </a:pPr>
            <a:r>
              <a:t>Mountain Project</a:t>
            </a:r>
          </a:p>
          <a:p>
            <a:pPr lvl="1" marL="533400" indent="-266700" defTabSz="346709">
              <a:spcBef>
                <a:spcPts val="2400"/>
              </a:spcBef>
              <a:defRPr sz="2100"/>
            </a:pPr>
            <a:r>
              <a:t>Hiking Project</a:t>
            </a:r>
          </a:p>
          <a:p>
            <a:pPr lvl="1" marL="533400" indent="-266700" defTabSz="346709">
              <a:spcBef>
                <a:spcPts val="2400"/>
              </a:spcBef>
              <a:defRPr sz="2100"/>
            </a:pPr>
            <a:r>
              <a:t>Open Weather</a:t>
            </a:r>
          </a:p>
          <a:p>
            <a:pPr lvl="1" marL="533400" indent="-266700" defTabSz="346709">
              <a:spcBef>
                <a:spcPts val="2400"/>
              </a:spcBef>
              <a:defRPr sz="2100"/>
            </a:pPr>
            <a:r>
              <a:t>MapBox</a:t>
            </a:r>
          </a:p>
          <a:p>
            <a:pPr marL="266700" indent="-266700" defTabSz="346709">
              <a:spcBef>
                <a:spcPts val="2400"/>
              </a:spcBef>
              <a:defRPr sz="2100"/>
            </a:pPr>
            <a:r>
              <a:t>APIs needed:</a:t>
            </a:r>
          </a:p>
          <a:p>
            <a:pPr lvl="1" marL="533400" indent="-266700" defTabSz="346709">
              <a:spcBef>
                <a:spcPts val="2400"/>
              </a:spcBef>
              <a:defRPr sz="2100"/>
            </a:pPr>
            <a:r>
              <a:t>Google Maps &amp; Routes</a:t>
            </a:r>
          </a:p>
          <a:p>
            <a:pPr lvl="1" marL="533400" indent="-266700" defTabSz="346709">
              <a:spcBef>
                <a:spcPts val="2400"/>
              </a:spcBef>
              <a:defRPr sz="2100"/>
            </a:pPr>
            <a:r>
              <a:t>Transit App</a:t>
            </a:r>
          </a:p>
          <a:p>
            <a:pPr lvl="1" marL="533400" indent="-266700" defTabSz="346709">
              <a:spcBef>
                <a:spcPts val="2400"/>
              </a:spcBef>
              <a:defRPr sz="2100"/>
            </a:pPr>
            <a:r>
              <a:t>Outdoor APIs/Databases</a:t>
            </a:r>
          </a:p>
          <a:p>
            <a:pPr lvl="2" marL="800099" indent="-266700" defTabSz="346709">
              <a:spcBef>
                <a:spcPts val="2400"/>
              </a:spcBef>
              <a:defRPr sz="2100"/>
            </a:pPr>
            <a:r>
              <a:t>Mountain Biking</a:t>
            </a:r>
          </a:p>
          <a:p>
            <a:pPr lvl="2" marL="800099" indent="-266700" defTabSz="346709">
              <a:spcBef>
                <a:spcPts val="2400"/>
              </a:spcBef>
              <a:defRPr sz="2100"/>
            </a:pPr>
            <a:r>
              <a:t>Waterfalls</a:t>
            </a:r>
          </a:p>
          <a:p>
            <a:pPr lvl="2" marL="800099" indent="-266700" defTabSz="346709">
              <a:spcBef>
                <a:spcPts val="2400"/>
              </a:spcBef>
              <a:defRPr sz="2100"/>
            </a:pPr>
            <a:r>
              <a:t>Hot Springs</a:t>
            </a:r>
          </a:p>
          <a:p>
            <a:pPr lvl="2" marL="800099" indent="-266700" defTabSz="346709">
              <a:spcBef>
                <a:spcPts val="2400"/>
              </a:spcBef>
              <a:defRPr sz="2100"/>
            </a:pPr>
            <a:r>
              <a:t>Scenic Overlooks</a:t>
            </a:r>
          </a:p>
        </p:txBody>
      </p:sp>
      <p:pic>
        <p:nvPicPr>
          <p:cNvPr id="238" name="Screen Shot 2020-07-27 at 8.33.15 AM.png" descr="Screen Shot 2020-07-27 at 8.33.15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771141" y="4019103"/>
            <a:ext cx="14671507" cy="96290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Framework Goa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Framework Goal</a:t>
            </a:r>
          </a:p>
        </p:txBody>
      </p:sp>
      <p:sp>
        <p:nvSpPr>
          <p:cNvPr id="241" name="MERN Stack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MERN Stack</a:t>
            </a:r>
          </a:p>
          <a:p>
            <a:pPr/>
            <a:r>
              <a:t>Extras if needed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Development Needed: MERN Stac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Development Needed: MERN Stack</a:t>
            </a:r>
          </a:p>
        </p:txBody>
      </p:sp>
      <p:sp>
        <p:nvSpPr>
          <p:cNvPr id="244" name="Front Pag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17500" indent="-317500" defTabSz="412750">
              <a:spcBef>
                <a:spcPts val="2900"/>
              </a:spcBef>
              <a:defRPr sz="2500"/>
            </a:pPr>
            <a:r>
              <a:t>Front Page</a:t>
            </a:r>
          </a:p>
          <a:p>
            <a:pPr lvl="1" marL="635000" indent="-317500" defTabSz="412750">
              <a:spcBef>
                <a:spcPts val="2900"/>
              </a:spcBef>
              <a:defRPr sz="2500"/>
            </a:pPr>
            <a:r>
              <a:t>CSS</a:t>
            </a:r>
          </a:p>
          <a:p>
            <a:pPr lvl="1" marL="635000" indent="-317500" defTabSz="412750">
              <a:spcBef>
                <a:spcPts val="2900"/>
              </a:spcBef>
              <a:defRPr sz="2500"/>
            </a:pPr>
            <a:r>
              <a:t>Pictures of Dashboard</a:t>
            </a:r>
          </a:p>
          <a:p>
            <a:pPr marL="317500" indent="-317500" defTabSz="412750">
              <a:spcBef>
                <a:spcPts val="2900"/>
              </a:spcBef>
              <a:defRPr sz="2500"/>
            </a:pPr>
            <a:r>
              <a:t>Dashboard</a:t>
            </a:r>
          </a:p>
          <a:p>
            <a:pPr lvl="1" marL="635000" indent="-317500" defTabSz="412750">
              <a:spcBef>
                <a:spcPts val="2900"/>
              </a:spcBef>
              <a:defRPr sz="2500"/>
            </a:pPr>
            <a:r>
              <a:t>CSS</a:t>
            </a:r>
          </a:p>
          <a:p>
            <a:pPr lvl="1" marL="635000" indent="-317500" defTabSz="412750">
              <a:spcBef>
                <a:spcPts val="2900"/>
              </a:spcBef>
              <a:defRPr sz="2500"/>
            </a:pPr>
            <a:r>
              <a:t>JS hovers popups &amp; windows</a:t>
            </a:r>
          </a:p>
          <a:p>
            <a:pPr lvl="1" marL="635000" indent="-317500" defTabSz="412750">
              <a:spcBef>
                <a:spcPts val="2900"/>
              </a:spcBef>
              <a:defRPr sz="2500"/>
            </a:pPr>
            <a:r>
              <a:t>API interaction</a:t>
            </a:r>
          </a:p>
          <a:p>
            <a:pPr lvl="1" marL="635000" indent="-317500" defTabSz="412750">
              <a:spcBef>
                <a:spcPts val="2900"/>
              </a:spcBef>
              <a:defRPr sz="2500"/>
            </a:pPr>
            <a:r>
              <a:t>Database &amp; Backend Interaction</a:t>
            </a:r>
          </a:p>
          <a:p>
            <a:pPr marL="317500" indent="-317500" defTabSz="412750">
              <a:spcBef>
                <a:spcPts val="2900"/>
              </a:spcBef>
              <a:defRPr sz="2500"/>
            </a:pPr>
            <a:r>
              <a:t>Edit Data Page: Needs to be developed</a:t>
            </a:r>
          </a:p>
          <a:p>
            <a:pPr lvl="1" marL="635000" indent="-317500" defTabSz="412750">
              <a:spcBef>
                <a:spcPts val="2900"/>
              </a:spcBef>
              <a:defRPr sz="2500"/>
            </a:pPr>
            <a:r>
              <a:t>Allows user to select which apis to use</a:t>
            </a:r>
          </a:p>
          <a:p>
            <a:pPr lvl="2" marL="952500" indent="-317500" defTabSz="412750">
              <a:spcBef>
                <a:spcPts val="2900"/>
              </a:spcBef>
              <a:defRPr sz="2500"/>
            </a:pPr>
            <a:r>
              <a:t> Google Maps vs Apple Maps</a:t>
            </a:r>
          </a:p>
          <a:p>
            <a:pPr lvl="2" marL="952500" indent="-317500" defTabSz="412750">
              <a:spcBef>
                <a:spcPts val="2900"/>
              </a:spcBef>
              <a:defRPr sz="2500"/>
            </a:pPr>
            <a:r>
              <a:t>WeatherUnderground vs OpenWeather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rrent Produc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Current Products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Climbing Map.png" descr="Climbing Ma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4985" y="-1"/>
            <a:ext cx="22994032" cy="13716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8" name="Group"/>
          <p:cNvGrpSpPr/>
          <p:nvPr/>
        </p:nvGrpSpPr>
        <p:grpSpPr>
          <a:xfrm>
            <a:off x="9951001" y="-5909"/>
            <a:ext cx="5604816" cy="1550700"/>
            <a:chOff x="0" y="0"/>
            <a:chExt cx="5604814" cy="1550699"/>
          </a:xfrm>
        </p:grpSpPr>
        <p:pic>
          <p:nvPicPr>
            <p:cNvPr id="145" name="Logos.png" descr="Logos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5604815" cy="1550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6" name="Oval Oval" descr="Oval Oval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551333" y="226999"/>
              <a:ext cx="2029864" cy="868929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Climbing Map (Sun).png" descr="Climbing Map (Sun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73529" y="0"/>
            <a:ext cx="22036945" cy="13716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4" name="Group"/>
          <p:cNvGrpSpPr/>
          <p:nvPr/>
        </p:nvGrpSpPr>
        <p:grpSpPr>
          <a:xfrm>
            <a:off x="9951001" y="-5909"/>
            <a:ext cx="5604816" cy="1550700"/>
            <a:chOff x="0" y="0"/>
            <a:chExt cx="5604814" cy="1550699"/>
          </a:xfrm>
        </p:grpSpPr>
        <p:pic>
          <p:nvPicPr>
            <p:cNvPr id="151" name="Logos.png" descr="Logos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5604815" cy="1550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2" name="Oval Oval" descr="Oval Oval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551333" y="226999"/>
              <a:ext cx="2029864" cy="868929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MTB.png" descr="MTB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1" y="0"/>
            <a:ext cx="18287998" cy="137160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60" name="Group"/>
          <p:cNvGrpSpPr/>
          <p:nvPr/>
        </p:nvGrpSpPr>
        <p:grpSpPr>
          <a:xfrm>
            <a:off x="9951001" y="-5909"/>
            <a:ext cx="5604816" cy="1550700"/>
            <a:chOff x="0" y="0"/>
            <a:chExt cx="5604814" cy="1550699"/>
          </a:xfrm>
        </p:grpSpPr>
        <p:pic>
          <p:nvPicPr>
            <p:cNvPr id="157" name="Logos.png" descr="Logos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5604815" cy="1550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8" name="Oval Oval" descr="Oval Oval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2377389" y="226999"/>
              <a:ext cx="1401165" cy="868929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Hiking Map.png" descr="Hiking Ma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41790" y="0"/>
            <a:ext cx="21223115" cy="13716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66" name="Group"/>
          <p:cNvGrpSpPr/>
          <p:nvPr/>
        </p:nvGrpSpPr>
        <p:grpSpPr>
          <a:xfrm>
            <a:off x="9951001" y="-5909"/>
            <a:ext cx="5604816" cy="1550700"/>
            <a:chOff x="0" y="0"/>
            <a:chExt cx="5604814" cy="1550699"/>
          </a:xfrm>
        </p:grpSpPr>
        <p:pic>
          <p:nvPicPr>
            <p:cNvPr id="163" name="Logos.png" descr="Logos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5604815" cy="1550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4" name="Oval Oval" descr="Oval Oval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3544723" y="226999"/>
              <a:ext cx="1640143" cy="868929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Trail.png" descr="Trail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7996" y="0"/>
            <a:ext cx="18288004" cy="137160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2" name="Group"/>
          <p:cNvGrpSpPr/>
          <p:nvPr/>
        </p:nvGrpSpPr>
        <p:grpSpPr>
          <a:xfrm>
            <a:off x="9936017" y="-5909"/>
            <a:ext cx="5619800" cy="1613704"/>
            <a:chOff x="-14984" y="0"/>
            <a:chExt cx="5619799" cy="1613703"/>
          </a:xfrm>
        </p:grpSpPr>
        <p:pic>
          <p:nvPicPr>
            <p:cNvPr id="169" name="Logos.png" descr="Logos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5604815" cy="1550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0" name="Oval Oval" descr="Oval Oval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14985" y="744775"/>
              <a:ext cx="2029865" cy="868929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Powder Project  Ski Trail Maps.png" descr="Powder Project  Ski Trail Map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0" y="0"/>
            <a:ext cx="18288000" cy="137160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8" name="Group"/>
          <p:cNvGrpSpPr/>
          <p:nvPr/>
        </p:nvGrpSpPr>
        <p:grpSpPr>
          <a:xfrm>
            <a:off x="9951001" y="-5909"/>
            <a:ext cx="5604816" cy="1613704"/>
            <a:chOff x="0" y="0"/>
            <a:chExt cx="5604814" cy="1613703"/>
          </a:xfrm>
        </p:grpSpPr>
        <p:pic>
          <p:nvPicPr>
            <p:cNvPr id="175" name="Logos.png" descr="Logos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5604815" cy="1550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6" name="Oval Oval" descr="Oval Oval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737502" y="744775"/>
              <a:ext cx="1733622" cy="868929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Final Produ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Final Product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1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New_Template1">
      <a:majorFont>
        <a:latin typeface="Avenir Light"/>
        <a:ea typeface="Avenir Light"/>
        <a:cs typeface="Avenir Light"/>
      </a:majorFont>
      <a:minorFont>
        <a:latin typeface="Avenir Light"/>
        <a:ea typeface="Avenir Light"/>
        <a:cs typeface="Avenir Light"/>
      </a:minorFont>
    </a:fontScheme>
    <a:fmtScheme name="New_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450000"/>
            <a:satOff val="-18071"/>
            <a:lumOff val="-1460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512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1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New_Template1">
      <a:majorFont>
        <a:latin typeface="Avenir Light"/>
        <a:ea typeface="Avenir Light"/>
        <a:cs typeface="Avenir Light"/>
      </a:majorFont>
      <a:minorFont>
        <a:latin typeface="Avenir Light"/>
        <a:ea typeface="Avenir Light"/>
        <a:cs typeface="Avenir Light"/>
      </a:minorFont>
    </a:fontScheme>
    <a:fmtScheme name="New_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450000"/>
            <a:satOff val="-18071"/>
            <a:lumOff val="-1460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512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